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Inter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Inter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e585ce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e585ce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e585cef0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e585cef0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dee0ab1a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dee0ab1a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dee0ab1a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dee0ab1a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dee0ab1a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dee0ab1a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dee0ab1a3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dee0ab1a3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dee0ab1a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dee0ab1a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dee0ab1a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dee0ab1a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dee0ab1a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dee0ab1a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dee0ab1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dee0ab1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dee0ab1a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dee0ab1a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dee0ab1a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dee0ab1a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dee0ab1a3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dee0ab1a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dee0ab1a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dee0ab1a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dee0ab1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dee0ab1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dee0ab1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dee0ab1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dee0ab1a3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dee0ab1a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dee0ab1a3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dee0ab1a3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e585cef0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e585cef0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dee0ab1a3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dee0ab1a3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dee0ab1a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dee0ab1a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rusvectores.org/ru/associates/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ile.eleuther.ai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clweb.org/anthology/P19-1493/" TargetMode="External"/><Relationship Id="rId4" Type="http://schemas.openxmlformats.org/officeDocument/2006/relationships/hyperlink" Target="https://www.aclweb.org/anthology/N19-1423/" TargetMode="External"/><Relationship Id="rId5" Type="http://schemas.openxmlformats.org/officeDocument/2006/relationships/image" Target="../media/image15.jpg"/><Relationship Id="rId6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github.com/oserikov/data-science-nlp" TargetMode="External"/><Relationship Id="rId4" Type="http://schemas.openxmlformats.org/officeDocument/2006/relationships/hyperlink" Target="https://github.com/pinecone-io/examples/blob/master/semantic_search_intro/sbert.ipyn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vas3k.ru/blog/machine_translat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clanthology.org/www.mt-archive.info/50/ALPAC-196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введение в NLP</a:t>
            </a:r>
            <a:endParaRPr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Статистический машинный перевод (конец 20 века)</a:t>
            </a:r>
            <a:endParaRPr/>
          </a:p>
        </p:txBody>
      </p:sp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311700" y="1152475"/>
            <a:ext cx="273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Models 1-5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статистика в машинном переводе нормально работает, оказывается</a:t>
            </a:r>
            <a:endParaRPr/>
          </a:p>
        </p:txBody>
      </p:sp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089" y="1152479"/>
            <a:ext cx="578721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25" y="139025"/>
            <a:ext cx="5251801" cy="393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EEEEE">
              <a:alpha val="7486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Нулевые: поиск и рек системы</a:t>
            </a:r>
            <a:endParaRPr/>
          </a:p>
        </p:txBody>
      </p:sp>
      <p:sp>
        <p:nvSpPr>
          <p:cNvPr id="168" name="Google Shape;168;p35"/>
          <p:cNvSpPr/>
          <p:nvPr/>
        </p:nvSpPr>
        <p:spPr>
          <a:xfrm>
            <a:off x="311700" y="1139275"/>
            <a:ext cx="2031000" cy="3429600"/>
          </a:xfrm>
          <a:prstGeom prst="rect">
            <a:avLst/>
          </a:prstGeom>
          <a:solidFill>
            <a:srgbClr val="EEEEEE">
              <a:alpha val="74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5"/>
          <p:cNvSpPr txBox="1"/>
          <p:nvPr>
            <p:ph idx="1" type="body"/>
          </p:nvPr>
        </p:nvSpPr>
        <p:spPr>
          <a:xfrm>
            <a:off x="311700" y="1152475"/>
            <a:ext cx="20133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11111"/>
                </a:solidFill>
              </a:rPr>
              <a:t>придумывают осмысленные фичи в тексте про которые можно написать </a:t>
            </a:r>
            <a:r>
              <a:rPr b="1" lang="en">
                <a:solidFill>
                  <a:srgbClr val="85200C"/>
                </a:solidFill>
                <a:latin typeface="Consolas"/>
                <a:ea typeface="Consolas"/>
                <a:cs typeface="Consolas"/>
                <a:sym typeface="Consolas"/>
              </a:rPr>
              <a:t>if..</a:t>
            </a:r>
            <a:r>
              <a:rPr lang="en">
                <a:solidFill>
                  <a:srgbClr val="111111"/>
                </a:solidFill>
              </a:rPr>
              <a:t> -условия</a:t>
            </a:r>
            <a:endParaRPr>
              <a:solidFill>
                <a:srgbClr val="111111"/>
              </a:solidFill>
            </a:endParaRPr>
          </a:p>
        </p:txBody>
      </p:sp>
      <p:pic>
        <p:nvPicPr>
          <p:cNvPr id="170" name="Google Shape;1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325" y="2106125"/>
            <a:ext cx="4690974" cy="2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2012-13 Бум нейросетей</a:t>
            </a:r>
            <a:endParaRPr/>
          </a:p>
        </p:txBody>
      </p:sp>
      <p:sp>
        <p:nvSpPr>
          <p:cNvPr id="176" name="Google Shape;176;p36"/>
          <p:cNvSpPr txBox="1"/>
          <p:nvPr>
            <p:ph idx="1" type="body"/>
          </p:nvPr>
        </p:nvSpPr>
        <p:spPr>
          <a:xfrm>
            <a:off x="311700" y="1152475"/>
            <a:ext cx="638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Томаш Миколов (вот он! →) закодил word2vec (см. демки на </a:t>
            </a:r>
            <a:r>
              <a:rPr lang="en" u="sng">
                <a:solidFill>
                  <a:schemeClr val="hlink"/>
                </a:solidFill>
                <a:hlinkClick r:id="rId3"/>
              </a:rPr>
              <a:t>rusvectores.org/ru/associates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Google Translate резко стал работать лучше, тоже стал на нейросетях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Abbyy к этому моменту лет 15 делали цифрового лингвиста, и вот-вот собирались релизить.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куча лингвистики запрограммирована руками статистикой,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но почти без нейросетей.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Не успели, нейросети поломали весь хайп. Сейчас проект снова оживает</a:t>
            </a:r>
            <a:endParaRPr/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151" y="1152475"/>
            <a:ext cx="2133151" cy="236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670" y="-4"/>
            <a:ext cx="2352556" cy="260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225" y="2603404"/>
            <a:ext cx="2852746" cy="2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5111400" y="1101588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Было</a:t>
            </a:r>
            <a:endParaRPr/>
          </a:p>
        </p:txBody>
      </p:sp>
      <p:sp>
        <p:nvSpPr>
          <p:cNvPr id="185" name="Google Shape;185;p37"/>
          <p:cNvSpPr txBox="1"/>
          <p:nvPr/>
        </p:nvSpPr>
        <p:spPr>
          <a:xfrm>
            <a:off x="2508750" y="3673338"/>
            <a:ext cx="14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Стало (2018)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Улица Сезам</a:t>
            </a:r>
            <a:endParaRPr/>
          </a:p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311700" y="3940100"/>
            <a:ext cx="85206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Масштабные алгоритмы, аггрегировавшие языковое знание из огромных неразмеченных корпусов (e.g. Wikipedia, Common Crawl,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Pile</a:t>
            </a:r>
            <a:r>
              <a:rPr lang="en"/>
              <a:t>)</a:t>
            </a:r>
            <a:endParaRPr/>
          </a:p>
        </p:txBody>
      </p:sp>
      <p:pic>
        <p:nvPicPr>
          <p:cNvPr id="192" name="Google Shape;1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7500474" cy="27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50" y="588952"/>
            <a:ext cx="8120700" cy="3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сегодня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Проблемы сегодня (случайная подвыборка)</a:t>
            </a:r>
            <a:endParaRPr/>
          </a:p>
        </p:txBody>
      </p:sp>
      <p:sp>
        <p:nvSpPr>
          <p:cNvPr id="210" name="Google Shape;2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чёрный ящик — всё работает, но непонятно как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предвзятость/стереотипы/этичность — e.g. автоматические несправедливые баны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боты — болтать с Алисой всё ещё невыносимо</a:t>
            </a:r>
            <a:endParaRPr sz="2800"/>
          </a:p>
          <a:p>
            <a:pPr indent="-406400" lvl="0" marL="457200" rtl="0" algn="l">
              <a:spcBef>
                <a:spcPts val="1000"/>
              </a:spcBef>
              <a:spcAft>
                <a:spcPts val="1000"/>
              </a:spcAft>
              <a:buSzPts val="2800"/>
              <a:buChar char="●"/>
            </a:pPr>
            <a:r>
              <a:rPr lang="en" sz="2800"/>
              <a:t>англоцентричность — 🌏</a:t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чёрный ящик</a:t>
            </a:r>
            <a:endParaRPr/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311700" y="1152475"/>
            <a:ext cx="23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Современные алгоритмы настолько велики, что мы обычно хз почему именно получился тот или иной результат.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Всё вычисление просто не помещается в нашу голову.</a:t>
            </a:r>
            <a:endParaRPr/>
          </a:p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400" y="650838"/>
            <a:ext cx="6146898" cy="384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/>
        </p:nvSpPr>
        <p:spPr>
          <a:xfrm>
            <a:off x="311700" y="1152475"/>
            <a:ext cx="43944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Case of Politeness detection. </a:t>
            </a:r>
            <a:endParaRPr b="1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Danescu-Niculescu-Mizil et al. (2013) </a:t>
            </a:r>
            <a:r>
              <a:rPr b="1" lang="en"/>
              <a:t>introduce a dataset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Hoffman et al. (2017) attempted to </a:t>
            </a:r>
            <a:r>
              <a:rPr b="1" lang="en"/>
              <a:t>reproduce</a:t>
            </a:r>
            <a:r>
              <a:rPr lang="en"/>
              <a:t> and validate, report </a:t>
            </a:r>
            <a:r>
              <a:rPr b="1" lang="en"/>
              <a:t>unexpected results</a:t>
            </a:r>
            <a:r>
              <a:rPr lang="en"/>
              <a:t> on Wikipedia.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Still, the </a:t>
            </a:r>
            <a:r>
              <a:rPr b="1" lang="en"/>
              <a:t>dataset</a:t>
            </a:r>
            <a:r>
              <a:rPr lang="en"/>
              <a:t> of Danescu-Niculescu-Mizil et al. (2013) gets </a:t>
            </a:r>
            <a:r>
              <a:rPr b="1" lang="en"/>
              <a:t>incorporated in R</a:t>
            </a:r>
            <a:r>
              <a:rPr lang="en"/>
              <a:t> package (Yeomans et al., 2018).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/>
              <a:t>Papers appear relying on dataset</a:t>
            </a:r>
            <a:r>
              <a:rPr lang="en"/>
              <a:t> beyond NLP even in social sciences (Sun et al., 2021; G Moore et al., 2020).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We do not know </a:t>
            </a:r>
            <a:r>
              <a:rPr b="1" lang="en"/>
              <a:t>how to measure the </a:t>
            </a:r>
            <a:r>
              <a:rPr b="1" lang="en">
                <a:solidFill>
                  <a:srgbClr val="990000"/>
                </a:solidFill>
              </a:rPr>
              <a:t>social impact</a:t>
            </a:r>
            <a:r>
              <a:rPr lang="en"/>
              <a:t> of politeness detection dataset and the derivative package will bring.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850"/>
          </a:p>
        </p:txBody>
      </p:sp>
      <p:sp>
        <p:nvSpPr>
          <p:cNvPr id="223" name="Google Shape;223;p43"/>
          <p:cNvSpPr txBox="1"/>
          <p:nvPr/>
        </p:nvSpPr>
        <p:spPr>
          <a:xfrm>
            <a:off x="5347800" y="1152475"/>
            <a:ext cx="34845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900"/>
              </a:spcAft>
              <a:buNone/>
            </a:pPr>
            <a:r>
              <a:rPr b="1" lang="en"/>
              <a:t>Case of Lee Luda — a chatbot.</a:t>
            </a:r>
            <a:endParaRPr b="1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00" y="2868600"/>
            <a:ext cx="3484499" cy="170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Этика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34670" t="0"/>
          <a:stretch/>
        </p:blipFill>
        <p:spPr>
          <a:xfrm rot="295294">
            <a:off x="4299000" y="1533375"/>
            <a:ext cx="5973850" cy="36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83517">
            <a:off x="279271" y="1696144"/>
            <a:ext cx="4617385" cy="430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здорового человека и NLP курильщика</a:t>
            </a:r>
            <a:endParaRPr/>
          </a:p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👍</a:t>
            </a:r>
            <a:r>
              <a:rPr b="1" lang="en" sz="2400">
                <a:solidFill>
                  <a:schemeClr val="dk1"/>
                </a:solidFill>
              </a:rPr>
              <a:t>Natural Language Processing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9" name="Google Shape;109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👎</a:t>
            </a:r>
            <a:r>
              <a:rPr b="1" lang="en" sz="2400">
                <a:solidFill>
                  <a:schemeClr val="dk1"/>
                </a:solidFill>
              </a:rPr>
              <a:t>Neuro</a:t>
            </a:r>
            <a:r>
              <a:rPr lang="en" sz="2400">
                <a:solidFill>
                  <a:schemeClr val="dk1"/>
                </a:solidFill>
              </a:rPr>
              <a:t>-</a:t>
            </a:r>
            <a:r>
              <a:rPr b="1" lang="en" sz="2400">
                <a:solidFill>
                  <a:schemeClr val="dk1"/>
                </a:solidFill>
              </a:rPr>
              <a:t>Linguistic Programming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270" y="1152475"/>
            <a:ext cx="472995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Боты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152475"/>
            <a:ext cx="404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Болтать с Alexa трудно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en">
                <a:solidFill>
                  <a:srgbClr val="A61C00"/>
                </a:solidFill>
              </a:rPr>
              <a:t>Они ещё и не видят нас (ну почти, уже начинают)</a:t>
            </a:r>
            <a:endParaRPr>
              <a:solidFill>
                <a:srgbClr val="A61C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61C00"/>
              </a:buClr>
              <a:buSzPts val="1800"/>
              <a:buChar char="●"/>
            </a:pPr>
            <a:r>
              <a:rPr lang="en">
                <a:solidFill>
                  <a:srgbClr val="A61C00"/>
                </a:solidFill>
              </a:rPr>
              <a:t>И не перемещаются!</a:t>
            </a:r>
            <a:endParaRPr>
              <a:solidFill>
                <a:srgbClr val="A61C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A61C00"/>
                </a:solidFill>
              </a:rPr>
              <a:t>Мы вообще выходим за пределы текстовой модальности, см например прекрасную ру дали, которая осенью генерила нам картинки</a:t>
            </a:r>
            <a:endParaRPr>
              <a:solidFill>
                <a:srgbClr val="A61C00"/>
              </a:solidFill>
            </a:endParaRPr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39581" y="85525"/>
            <a:ext cx="1141800" cy="27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5075" y="4249850"/>
            <a:ext cx="760850" cy="7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/>
        </p:nvSpPr>
        <p:spPr>
          <a:xfrm>
            <a:off x="3006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Non-mainstream languages NLP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40" name="Google Shape;240;p45"/>
          <p:cNvSpPr txBox="1"/>
          <p:nvPr/>
        </p:nvSpPr>
        <p:spPr>
          <a:xfrm>
            <a:off x="300475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Non-English frameworks: </a:t>
            </a:r>
            <a:endParaRPr sz="2400">
              <a:solidFill>
                <a:srgbClr val="59595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" sz="2400">
                <a:solidFill>
                  <a:srgbClr val="595959"/>
                </a:solidFill>
              </a:rPr>
              <a:t>Built by local communities (e.g. in Russia)</a:t>
            </a:r>
            <a:endParaRPr sz="2400">
              <a:solidFill>
                <a:srgbClr val="595959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Char char="●"/>
            </a:pPr>
            <a:r>
              <a:rPr lang="en" sz="2400">
                <a:solidFill>
                  <a:srgbClr val="595959"/>
                </a:solidFill>
              </a:rPr>
              <a:t>Apertium</a:t>
            </a:r>
            <a:endParaRPr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95959"/>
                </a:solidFill>
              </a:rPr>
              <a:t>Multilingual lms (</a:t>
            </a:r>
            <a:r>
              <a:rPr lang="en" sz="24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r>
              <a:rPr lang="en" sz="2400">
                <a:solidFill>
                  <a:srgbClr val="595959"/>
                </a:solidFill>
              </a:rPr>
              <a:t> w. multilinguality studied): XLM-R, </a:t>
            </a:r>
            <a:r>
              <a:rPr lang="en" sz="24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M-BERT</a:t>
            </a:r>
            <a:endParaRPr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</a:endParaRPr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6934" y="3214686"/>
            <a:ext cx="2957066" cy="192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5"/>
          <p:cNvPicPr preferRelativeResize="0"/>
          <p:nvPr/>
        </p:nvPicPr>
        <p:blipFill rotWithShape="1">
          <a:blip r:embed="rId6">
            <a:alphaModFix/>
          </a:blip>
          <a:srcRect b="22881" l="0" r="0" t="0"/>
          <a:stretch/>
        </p:blipFill>
        <p:spPr>
          <a:xfrm>
            <a:off x="6143054" y="0"/>
            <a:ext cx="3000944" cy="18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пути в современном NLP</a:t>
            </a:r>
            <a:endParaRPr/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Инженерное составление "понятных признаков" из текстов </a:t>
            </a:r>
            <a:r>
              <a:rPr lang="en" u="sng">
                <a:solidFill>
                  <a:schemeClr val="hlink"/>
                </a:solidFill>
                <a:hlinkClick r:id="rId3"/>
              </a:rPr>
              <a:t>github.com/oserikov/data-science-nlp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Transformers go Brr: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https://github.com/pinecone-io/examples/blob/master/semantic_search_intro/sbert.ipynb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(АвтОбрЕЯ)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50">
                <a:solidFill>
                  <a:schemeClr val="dk2"/>
                </a:solidFill>
              </a:rPr>
              <a:t>Natural Language Processing</a:t>
            </a:r>
            <a:endParaRPr sz="265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>
                <a:solidFill>
                  <a:schemeClr val="dk2"/>
                </a:solidFill>
              </a:rPr>
              <a:t>Автоматическая Обработка Естественного Языка</a:t>
            </a:r>
            <a:endParaRPr sz="265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всё получилось (беглая и неполная история вех)</a:t>
            </a:r>
            <a:endParaRPr/>
          </a:p>
        </p:txBody>
      </p:sp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середина 20 века: Холодная война и машинный перевод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середина 20 века: </a:t>
            </a:r>
            <a:r>
              <a:rPr lang="en"/>
              <a:t>Сильный ИИ: Тьюринг и китайская комната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конец 20 века: Статистический перевод, угасание интереса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нулевые: Интернет!!!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Поиск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Рек системы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десятые: Снова перевод, гуглтранслейт резко стал хорошим, стал бум нейросетей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2018: Трансформеры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сейчас: Мультимодальные предобученные модели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слайды про машинный перевод я наверняка таскал с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vas3k.ru/blog/machine_translation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0"/>
          <p:cNvPicPr preferRelativeResize="0"/>
          <p:nvPr/>
        </p:nvPicPr>
        <p:blipFill rotWithShape="1">
          <a:blip r:embed="rId3">
            <a:alphaModFix/>
          </a:blip>
          <a:srcRect b="11660" l="6189" r="4492" t="0"/>
          <a:stretch/>
        </p:blipFill>
        <p:spPr>
          <a:xfrm>
            <a:off x="2544425" y="2420475"/>
            <a:ext cx="6599576" cy="27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Машина Троянского (1933)</a:t>
            </a:r>
            <a:endParaRPr/>
          </a:p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311700" y="1152475"/>
            <a:ext cx="8832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Лемматизация + морфологический разбор + словарь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 одной стороны лемматизировали-разобрали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 другой — нашли лемму в словаре, перевели, привели в нужную форму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Ни одной из сторон не нужно знать другой язык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3">
            <a:alphaModFix/>
          </a:blip>
          <a:srcRect b="2426" l="2601" r="3466" t="2805"/>
          <a:stretch/>
        </p:blipFill>
        <p:spPr>
          <a:xfrm>
            <a:off x="3008025" y="202725"/>
            <a:ext cx="6135975" cy="436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7971"/>
            <a:ext cx="2696325" cy="2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 rotWithShape="1">
          <a:blip r:embed="rId5">
            <a:alphaModFix/>
          </a:blip>
          <a:srcRect b="0" l="32801" r="10828" t="0"/>
          <a:stretch/>
        </p:blipFill>
        <p:spPr>
          <a:xfrm>
            <a:off x="311700" y="2381900"/>
            <a:ext cx="1685600" cy="224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Джорджтаунский эксперимент (1954)</a:t>
            </a:r>
            <a:endParaRPr/>
          </a:p>
        </p:txBody>
      </p:sp>
      <p:sp>
        <p:nvSpPr>
          <p:cNvPr id="147" name="Google Shape;147;p32"/>
          <p:cNvSpPr txBox="1"/>
          <p:nvPr>
            <p:ph idx="1" type="body"/>
          </p:nvPr>
        </p:nvSpPr>
        <p:spPr>
          <a:xfrm>
            <a:off x="311700" y="1152475"/>
            <a:ext cx="551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Компьютер IBM 701 автоматически перевёл 60 предложений с русского на английский.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Пресс-релиз IBM: </a:t>
            </a:r>
            <a:r>
              <a:rPr b="1" i="1" lang="en" sz="1600"/>
              <a:t>«Девушка, которая не понимает ни слова на языке Советов, набрала русские сообщения на перфокартах. Машинный мозг сделал их английский перевод и выдал его на автоматический принтер с бешеной скоростью — две с половиной строки в секунду»</a:t>
            </a:r>
            <a:endParaRPr b="1" i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На самом деле эксперимент был много раз протестирован, предложения — специально подобраны попроще и без омонимии.</a:t>
            </a:r>
            <a:endParaRPr/>
          </a:p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3">
            <a:alphaModFix/>
          </a:blip>
          <a:srcRect b="0" l="27145" r="0" t="0"/>
          <a:stretch/>
        </p:blipFill>
        <p:spPr>
          <a:xfrm>
            <a:off x="5826900" y="1033288"/>
            <a:ext cx="3438249" cy="36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Отчёт ALPAC (1966)</a:t>
            </a:r>
            <a:endParaRPr/>
          </a:p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ALPAC — Спец. комитет по прикладной лингвистике академии наук США: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МП не оправдал вложенных средств.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https://aclanthology.org/www.mt-archive.info/50/ALPAC-1966.pdf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